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7" r:id="rId2"/>
    <p:sldId id="331" r:id="rId3"/>
    <p:sldId id="332" r:id="rId4"/>
    <p:sldId id="333" r:id="rId5"/>
    <p:sldId id="323" r:id="rId6"/>
    <p:sldId id="334" r:id="rId7"/>
    <p:sldId id="336" r:id="rId8"/>
    <p:sldId id="338" r:id="rId9"/>
    <p:sldId id="337" r:id="rId10"/>
    <p:sldId id="319" r:id="rId11"/>
    <p:sldId id="259" r:id="rId12"/>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00" autoAdjust="0"/>
    <p:restoredTop sz="99821" autoAdjust="0"/>
  </p:normalViewPr>
  <p:slideViewPr>
    <p:cSldViewPr>
      <p:cViewPr>
        <p:scale>
          <a:sx n="70" d="100"/>
          <a:sy n="70" d="100"/>
        </p:scale>
        <p:origin x="-1027" y="-38"/>
      </p:cViewPr>
      <p:guideLst>
        <p:guide orient="horz" pos="2160"/>
        <p:guide pos="2880"/>
      </p:guideLst>
    </p:cSldViewPr>
  </p:slideViewPr>
  <p:outlineViewPr>
    <p:cViewPr>
      <p:scale>
        <a:sx n="33" d="100"/>
        <a:sy n="33" d="100"/>
      </p:scale>
      <p:origin x="228"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34" y="-96"/>
      </p:cViewPr>
      <p:guideLst>
        <p:guide orient="horz" pos="3133"/>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5220AC19-25BE-4EDB-9A2E-EDD596FE5966}" type="datetimeFigureOut">
              <a:rPr lang="en-US" smtClean="0"/>
              <a:pPr/>
              <a:t>5/3/2019</a:t>
            </a:fld>
            <a:endParaRPr lang="en-US"/>
          </a:p>
        </p:txBody>
      </p:sp>
      <p:sp>
        <p:nvSpPr>
          <p:cNvPr id="4" name="Footer Placeholder 3"/>
          <p:cNvSpPr>
            <a:spLocks noGrp="1"/>
          </p:cNvSpPr>
          <p:nvPr>
            <p:ph type="ftr" sz="quarter" idx="2"/>
          </p:nvPr>
        </p:nvSpPr>
        <p:spPr>
          <a:xfrm>
            <a:off x="0" y="9448800"/>
            <a:ext cx="29718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48800"/>
            <a:ext cx="2971800" cy="496888"/>
          </a:xfrm>
          <a:prstGeom prst="rect">
            <a:avLst/>
          </a:prstGeom>
        </p:spPr>
        <p:txBody>
          <a:bodyPr vert="horz" lIns="91440" tIns="45720" rIns="91440" bIns="45720" rtlCol="0" anchor="b"/>
          <a:lstStyle>
            <a:lvl1pPr algn="r">
              <a:defRPr sz="1200"/>
            </a:lvl1pPr>
          </a:lstStyle>
          <a:p>
            <a:fld id="{CE31DF3C-BA13-4DFC-A023-4813AD5888BA}" type="slidenum">
              <a:rPr lang="en-US" smtClean="0"/>
              <a:pPr/>
              <a:t>‹#›</a:t>
            </a:fld>
            <a:endParaRPr lang="en-US"/>
          </a:p>
        </p:txBody>
      </p:sp>
    </p:spTree>
    <p:extLst>
      <p:ext uri="{BB962C8B-B14F-4D97-AF65-F5344CB8AC3E}">
        <p14:creationId xmlns:p14="http://schemas.microsoft.com/office/powerpoint/2010/main" val="1367958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F8EA67B4-C794-4464-A104-CC4A0AA39EFB}" type="datetimeFigureOut">
              <a:rPr lang="en-US" smtClean="0"/>
              <a:pPr/>
              <a:t>5/3/2019</a:t>
            </a:fld>
            <a:endParaRPr lang="en-US"/>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24400"/>
            <a:ext cx="5486400" cy="44767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8800"/>
            <a:ext cx="29718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8800"/>
            <a:ext cx="2971800" cy="496888"/>
          </a:xfrm>
          <a:prstGeom prst="rect">
            <a:avLst/>
          </a:prstGeom>
        </p:spPr>
        <p:txBody>
          <a:bodyPr vert="horz" lIns="91440" tIns="45720" rIns="91440" bIns="45720" rtlCol="0" anchor="b"/>
          <a:lstStyle>
            <a:lvl1pPr algn="r">
              <a:defRPr sz="1200"/>
            </a:lvl1pPr>
          </a:lstStyle>
          <a:p>
            <a:fld id="{DFD1F2A0-6F4D-4450-BC99-0961176F5008}" type="slidenum">
              <a:rPr lang="en-US" smtClean="0"/>
              <a:pPr/>
              <a:t>‹#›</a:t>
            </a:fld>
            <a:endParaRPr lang="en-US"/>
          </a:p>
        </p:txBody>
      </p:sp>
    </p:spTree>
    <p:extLst>
      <p:ext uri="{BB962C8B-B14F-4D97-AF65-F5344CB8AC3E}">
        <p14:creationId xmlns:p14="http://schemas.microsoft.com/office/powerpoint/2010/main" val="951862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9FBE0D29-E7CA-4FC2-9FF1-36C6E951584F" descr="794be01d-17ce-658b-0d4e-c8deb1d31df4@yahoo"/>
          <p:cNvPicPr>
            <a:picLocks noChangeAspect="1" noChangeArrowheads="1"/>
          </p:cNvPicPr>
          <p:nvPr userDrawn="1"/>
        </p:nvPicPr>
        <p:blipFill>
          <a:blip r:embed="rId2" cstate="print"/>
          <a:srcRect/>
          <a:stretch>
            <a:fillRect/>
          </a:stretch>
        </p:blipFill>
        <p:spPr bwMode="auto">
          <a:xfrm>
            <a:off x="0" y="0"/>
            <a:ext cx="9160309" cy="5181600"/>
          </a:xfrm>
          <a:prstGeom prst="rect">
            <a:avLst/>
          </a:prstGeom>
          <a:noFill/>
          <a:ln w="9525">
            <a:noFill/>
            <a:miter lim="800000"/>
            <a:headEnd/>
            <a:tailEnd/>
          </a:ln>
        </p:spPr>
      </p:pic>
      <p:pic>
        <p:nvPicPr>
          <p:cNvPr id="3" name="Picture 2" descr="1f51907.jpg"/>
          <p:cNvPicPr>
            <a:picLocks noChangeAspect="1"/>
          </p:cNvPicPr>
          <p:nvPr userDrawn="1"/>
        </p:nvPicPr>
        <p:blipFill>
          <a:blip r:embed="rId3"/>
          <a:stretch>
            <a:fillRect/>
          </a:stretch>
        </p:blipFill>
        <p:spPr>
          <a:xfrm>
            <a:off x="8191500" y="5905500"/>
            <a:ext cx="952500" cy="9525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A2E89A23-3101-4152-ADF5-F718C82A2002" descr="704dea86-2615-8259-1d57-634f921d83ad@yahoo"/>
          <p:cNvPicPr>
            <a:picLocks noChangeAspect="1" noChangeArrowheads="1"/>
          </p:cNvPicPr>
          <p:nvPr userDrawn="1"/>
        </p:nvPicPr>
        <p:blipFill>
          <a:blip r:embed="rId2" cstate="print"/>
          <a:srcRect/>
          <a:stretch>
            <a:fillRect/>
          </a:stretch>
        </p:blipFill>
        <p:spPr bwMode="auto">
          <a:xfrm>
            <a:off x="1" y="0"/>
            <a:ext cx="9143999" cy="838200"/>
          </a:xfrm>
          <a:prstGeom prst="rect">
            <a:avLst/>
          </a:prstGeom>
          <a:noFill/>
          <a:ln w="9525">
            <a:noFill/>
            <a:miter lim="800000"/>
            <a:headEnd/>
            <a:tailEnd/>
          </a:ln>
        </p:spPr>
      </p:pic>
      <p:sp>
        <p:nvSpPr>
          <p:cNvPr id="15" name="Title Placeholder 1"/>
          <p:cNvSpPr>
            <a:spLocks noGrp="1"/>
          </p:cNvSpPr>
          <p:nvPr>
            <p:ph type="title"/>
          </p:nvPr>
        </p:nvSpPr>
        <p:spPr>
          <a:xfrm>
            <a:off x="76200" y="152400"/>
            <a:ext cx="6781800" cy="609600"/>
          </a:xfrm>
          <a:prstGeom prst="rect">
            <a:avLst/>
          </a:prstGeom>
        </p:spPr>
        <p:txBody>
          <a:bodyPr vert="horz" lIns="91440" tIns="45720" rIns="91440" bIns="45720" rtlCol="0" anchor="ctr">
            <a:normAutofit/>
          </a:bodyPr>
          <a:lstStyle>
            <a:lvl1pPr algn="l">
              <a:defRPr>
                <a:solidFill>
                  <a:schemeClr val="bg1"/>
                </a:solidFill>
              </a:defRPr>
            </a:lvl1pPr>
          </a:lstStyle>
          <a:p>
            <a:r>
              <a:rPr lang="en-US" dirty="0" smtClean="0"/>
              <a:t>Click to edit</a:t>
            </a:r>
            <a:endParaRPr lang="en-US" dirty="0"/>
          </a:p>
        </p:txBody>
      </p:sp>
      <p:pic>
        <p:nvPicPr>
          <p:cNvPr id="5" name="Picture 4" descr="1f51907.jpg"/>
          <p:cNvPicPr>
            <a:picLocks noChangeAspect="1"/>
          </p:cNvPicPr>
          <p:nvPr userDrawn="1"/>
        </p:nvPicPr>
        <p:blipFill>
          <a:blip r:embed="rId3"/>
          <a:stretch>
            <a:fillRect/>
          </a:stretch>
        </p:blipFill>
        <p:spPr>
          <a:xfrm>
            <a:off x="7744428" y="0"/>
            <a:ext cx="1018572" cy="9144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6" name="9FBE0D29-E7CA-4FC2-9FF1-36C6E951584F" descr="794be01d-17ce-658b-0d4e-c8deb1d31df4@yahoo"/>
          <p:cNvPicPr>
            <a:picLocks noChangeAspect="1" noChangeArrowheads="1"/>
          </p:cNvPicPr>
          <p:nvPr userDrawn="1"/>
        </p:nvPicPr>
        <p:blipFill>
          <a:blip r:embed="rId2" cstate="print"/>
          <a:srcRect/>
          <a:stretch>
            <a:fillRect/>
          </a:stretch>
        </p:blipFill>
        <p:spPr bwMode="auto">
          <a:xfrm>
            <a:off x="0" y="0"/>
            <a:ext cx="9160309" cy="5257800"/>
          </a:xfrm>
          <a:prstGeom prst="rect">
            <a:avLst/>
          </a:prstGeom>
          <a:noFill/>
          <a:ln w="9525">
            <a:noFill/>
            <a:miter lim="800000"/>
            <a:headEnd/>
            <a:tailEnd/>
          </a:ln>
        </p:spPr>
      </p:pic>
      <p:pic>
        <p:nvPicPr>
          <p:cNvPr id="3" name="Picture 2" descr="1f51907.jpg"/>
          <p:cNvPicPr>
            <a:picLocks noChangeAspect="1"/>
          </p:cNvPicPr>
          <p:nvPr userDrawn="1"/>
        </p:nvPicPr>
        <p:blipFill>
          <a:blip r:embed="rId3"/>
          <a:stretch>
            <a:fillRect/>
          </a:stretch>
        </p:blipFill>
        <p:spPr>
          <a:xfrm>
            <a:off x="8077200" y="5867400"/>
            <a:ext cx="838200" cy="75247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A8D8EE8-F732-4E03-96F3-12C36072C69F}"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alphaModFix amt="4000"/>
            <a:lum/>
          </a:blip>
          <a:srcRect/>
          <a:stretch>
            <a:fillRect l="-7000" t="13000" r="-8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80" r:id="rId3"/>
    <p:sldLayoutId id="2147483681"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155575" y="2514600"/>
            <a:ext cx="8534400" cy="2819400"/>
          </a:xfrm>
        </p:spPr>
        <p:txBody>
          <a:bodyPr>
            <a:noAutofit/>
          </a:bodyPr>
          <a:lstStyle/>
          <a:p>
            <a:pPr>
              <a:lnSpc>
                <a:spcPts val="8300"/>
              </a:lnSpc>
            </a:pPr>
            <a:r>
              <a:rPr lang="en-US" sz="7200" b="1" dirty="0" smtClean="0"/>
              <a:t>Power Monitoring Solution</a:t>
            </a:r>
            <a:r>
              <a:rPr lang="en-US" sz="8000" dirty="0" smtClean="0"/>
              <a:t/>
            </a:r>
            <a:br>
              <a:rPr lang="en-US" sz="8000" dirty="0" smtClean="0"/>
            </a:br>
            <a:r>
              <a:rPr lang="en-US" sz="2800" dirty="0" smtClean="0"/>
              <a:t/>
            </a:r>
            <a:br>
              <a:rPr lang="en-US" sz="2800" dirty="0" smtClean="0"/>
            </a:br>
            <a:endParaRPr lang="en-US" sz="5500" b="1" dirty="0"/>
          </a:p>
        </p:txBody>
      </p:sp>
      <p:sp>
        <p:nvSpPr>
          <p:cNvPr id="14338" name="AutoShape 2" descr="Image result for Mahmood Grou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Benefits &amp; Advantage </a:t>
            </a:r>
            <a:endParaRPr lang="en-US" dirty="0"/>
          </a:p>
        </p:txBody>
      </p:sp>
      <p:sp>
        <p:nvSpPr>
          <p:cNvPr id="4" name="Rectangle 3"/>
          <p:cNvSpPr/>
          <p:nvPr/>
        </p:nvSpPr>
        <p:spPr>
          <a:xfrm>
            <a:off x="304800" y="920889"/>
            <a:ext cx="8382000" cy="5632311"/>
          </a:xfrm>
          <a:prstGeom prst="rect">
            <a:avLst/>
          </a:prstGeom>
        </p:spPr>
        <p:txBody>
          <a:bodyPr wrap="square">
            <a:spAutoFit/>
          </a:bodyPr>
          <a:lstStyle/>
          <a:p>
            <a:pPr defTabSz="0">
              <a:lnSpc>
                <a:spcPct val="150000"/>
              </a:lnSpc>
              <a:buFont typeface="Wingdings" pitchFamily="2" charset="2"/>
              <a:buChar char="q"/>
            </a:pPr>
            <a:r>
              <a:rPr lang="en-US" sz="2400" dirty="0" smtClean="0">
                <a:cs typeface="Lucida Sans" pitchFamily="34" charset="0"/>
              </a:rPr>
              <a:t>Cost Analysis of Generator Vs Mains</a:t>
            </a:r>
          </a:p>
          <a:p>
            <a:pPr defTabSz="0">
              <a:lnSpc>
                <a:spcPct val="150000"/>
              </a:lnSpc>
              <a:buFont typeface="Wingdings" pitchFamily="2" charset="2"/>
              <a:buChar char="q"/>
            </a:pPr>
            <a:r>
              <a:rPr lang="en-US" sz="2400" dirty="0" smtClean="0">
                <a:latin typeface="Calibri" pitchFamily="34" charset="0"/>
                <a:cs typeface="Calibri" pitchFamily="34" charset="0"/>
              </a:rPr>
              <a:t>Monitoring of Power Quality</a:t>
            </a:r>
            <a:endParaRPr lang="en-US" sz="2400" dirty="0" smtClean="0">
              <a:latin typeface="+mj-lt"/>
              <a:cs typeface="Calibri" pitchFamily="34" charset="0"/>
            </a:endParaRPr>
          </a:p>
          <a:p>
            <a:pPr defTabSz="0">
              <a:lnSpc>
                <a:spcPct val="150000"/>
              </a:lnSpc>
              <a:buFont typeface="Wingdings" pitchFamily="2" charset="2"/>
              <a:buChar char="q"/>
            </a:pPr>
            <a:r>
              <a:rPr lang="en-US" sz="2400" dirty="0" smtClean="0">
                <a:latin typeface="+mj-lt"/>
                <a:cs typeface="Calibri" pitchFamily="34" charset="0"/>
              </a:rPr>
              <a:t>Accurate Energy consumption Monitoring and Control</a:t>
            </a:r>
          </a:p>
          <a:p>
            <a:pPr defTabSz="0">
              <a:lnSpc>
                <a:spcPct val="150000"/>
              </a:lnSpc>
              <a:buFont typeface="Wingdings" pitchFamily="2" charset="2"/>
              <a:buChar char="q"/>
            </a:pPr>
            <a:r>
              <a:rPr lang="en-US" sz="2400" dirty="0" smtClean="0">
                <a:latin typeface="+mj-lt"/>
                <a:cs typeface="Calibri" pitchFamily="34" charset="0"/>
              </a:rPr>
              <a:t>Helps to take decision for intervention for Energy Efficiencies and Operations cost saving.  </a:t>
            </a:r>
          </a:p>
          <a:p>
            <a:pPr defTabSz="0">
              <a:lnSpc>
                <a:spcPct val="150000"/>
              </a:lnSpc>
              <a:buFont typeface="Wingdings" pitchFamily="2" charset="2"/>
              <a:buChar char="q"/>
            </a:pPr>
            <a:r>
              <a:rPr lang="en-US" sz="2400" dirty="0" smtClean="0">
                <a:latin typeface="+mj-lt"/>
              </a:rPr>
              <a:t>Data Logging of required Parameters &amp; Alerts</a:t>
            </a:r>
          </a:p>
          <a:p>
            <a:pPr defTabSz="0">
              <a:lnSpc>
                <a:spcPct val="150000"/>
              </a:lnSpc>
              <a:buFont typeface="Wingdings" pitchFamily="2" charset="2"/>
              <a:buChar char="q"/>
            </a:pPr>
            <a:r>
              <a:rPr lang="en-US" sz="2400" dirty="0" smtClean="0">
                <a:latin typeface="+mj-lt"/>
                <a:cs typeface="Calibri" pitchFamily="34" charset="0"/>
              </a:rPr>
              <a:t>Automatic and Customizable system reports &amp; alerts</a:t>
            </a:r>
          </a:p>
          <a:p>
            <a:pPr defTabSz="0">
              <a:lnSpc>
                <a:spcPct val="150000"/>
              </a:lnSpc>
              <a:buFont typeface="Wingdings" pitchFamily="2" charset="2"/>
              <a:buChar char="q"/>
            </a:pPr>
            <a:r>
              <a:rPr lang="en-US" sz="2400" dirty="0" smtClean="0">
                <a:latin typeface="Calibri" pitchFamily="34" charset="0"/>
                <a:cs typeface="Calibri" pitchFamily="34" charset="0"/>
              </a:rPr>
              <a:t>Customizable graphical user interface</a:t>
            </a:r>
          </a:p>
          <a:p>
            <a:pPr defTabSz="0">
              <a:lnSpc>
                <a:spcPct val="150000"/>
              </a:lnSpc>
              <a:buFont typeface="Wingdings" pitchFamily="2" charset="2"/>
              <a:buChar char="q"/>
            </a:pPr>
            <a:r>
              <a:rPr lang="en-US" sz="2400" dirty="0" smtClean="0">
                <a:latin typeface="+mj-lt"/>
              </a:rPr>
              <a:t>Emails Alerts</a:t>
            </a:r>
          </a:p>
          <a:p>
            <a:pPr defTabSz="0">
              <a:lnSpc>
                <a:spcPct val="150000"/>
              </a:lnSpc>
              <a:buFont typeface="Wingdings" pitchFamily="2" charset="2"/>
              <a:buChar char="q"/>
            </a:pPr>
            <a:r>
              <a:rPr lang="en-US" sz="2400" dirty="0" smtClean="0">
                <a:latin typeface="+mj-lt"/>
              </a:rPr>
              <a:t>Daily / Weekly &amp; Monthly Reports for Auditors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Image result for Thank yo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Image result for Thank yo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Content Placeholder 3" descr="0914_thank_you_note_with_blue_pen_on_white_background_stock_photo_Slide01.jpg"/>
          <p:cNvPicPr>
            <a:picLocks noChangeAspect="1"/>
          </p:cNvPicPr>
          <p:nvPr/>
        </p:nvPicPr>
        <p:blipFill>
          <a:blip r:embed="rId2" cstate="print"/>
          <a:stretch>
            <a:fillRect/>
          </a:stretch>
        </p:blipFill>
        <p:spPr>
          <a:xfrm>
            <a:off x="0" y="0"/>
            <a:ext cx="9144000" cy="58674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Significance </a:t>
            </a:r>
            <a:endParaRPr lang="en-US" dirty="0"/>
          </a:p>
        </p:txBody>
      </p:sp>
      <p:sp>
        <p:nvSpPr>
          <p:cNvPr id="3" name="TextBox 2"/>
          <p:cNvSpPr txBox="1"/>
          <p:nvPr/>
        </p:nvSpPr>
        <p:spPr>
          <a:xfrm>
            <a:off x="76200" y="1011734"/>
            <a:ext cx="8763000" cy="5693866"/>
          </a:xfrm>
          <a:prstGeom prst="rect">
            <a:avLst/>
          </a:prstGeom>
          <a:noFill/>
        </p:spPr>
        <p:txBody>
          <a:bodyPr wrap="square" rtlCol="0">
            <a:spAutoFit/>
          </a:bodyPr>
          <a:lstStyle/>
          <a:p>
            <a:pPr indent="182880">
              <a:buFont typeface="Arial" pitchFamily="34" charset="0"/>
              <a:buChar char="•"/>
              <a:tabLst>
                <a:tab pos="274320" algn="l"/>
                <a:tab pos="640080" algn="l"/>
              </a:tabLst>
            </a:pPr>
            <a:r>
              <a:rPr lang="en-US" sz="2800" dirty="0" smtClean="0"/>
              <a:t>Improving energy efficiency is one of the main challenge for a sustainable Business.</a:t>
            </a:r>
          </a:p>
          <a:p>
            <a:pPr indent="182880">
              <a:buFont typeface="Arial" pitchFamily="34" charset="0"/>
              <a:buChar char="•"/>
              <a:tabLst>
                <a:tab pos="274320" algn="l"/>
                <a:tab pos="640080" algn="l"/>
              </a:tabLst>
            </a:pPr>
            <a:r>
              <a:rPr lang="en-US" sz="2800" dirty="0" smtClean="0"/>
              <a:t>Becoming or continuing to be economically competitive in the marketplace, requires reducing the cost of production.</a:t>
            </a:r>
          </a:p>
          <a:p>
            <a:pPr indent="182880">
              <a:buFont typeface="Arial" pitchFamily="34" charset="0"/>
              <a:buChar char="•"/>
              <a:tabLst>
                <a:tab pos="274320" algn="l"/>
              </a:tabLst>
            </a:pPr>
            <a:r>
              <a:rPr lang="en-US" sz="2800" dirty="0" smtClean="0"/>
              <a:t>Significant energy and money can be save through Energy Management. </a:t>
            </a:r>
          </a:p>
          <a:p>
            <a:pPr indent="182880">
              <a:buFont typeface="Arial" pitchFamily="34" charset="0"/>
              <a:buChar char="•"/>
              <a:tabLst>
                <a:tab pos="274320" algn="l"/>
              </a:tabLst>
            </a:pPr>
            <a:r>
              <a:rPr lang="en-US" sz="2800" dirty="0" smtClean="0"/>
              <a:t>It is an important tool to help organizations to meet critical objectives for their short term survival and long term success. </a:t>
            </a:r>
          </a:p>
          <a:p>
            <a:pPr indent="182880">
              <a:buFont typeface="Arial" pitchFamily="34" charset="0"/>
              <a:buChar char="•"/>
              <a:tabLst>
                <a:tab pos="274320" algn="l"/>
              </a:tabLst>
            </a:pPr>
            <a:r>
              <a:rPr lang="en-US" sz="2800" dirty="0" smtClean="0"/>
              <a:t>Energy Management helps management to accurately monitor and control the cost of operations and take decision for future expansions &amp; Interventions for energy efficiencies.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7162800" cy="609600"/>
          </a:xfrm>
        </p:spPr>
        <p:txBody>
          <a:bodyPr>
            <a:noAutofit/>
          </a:bodyPr>
          <a:lstStyle/>
          <a:p>
            <a:r>
              <a:rPr lang="en-US" sz="3500" dirty="0" smtClean="0"/>
              <a:t>Greenhorn to Continual Improvement</a:t>
            </a:r>
            <a:endParaRPr lang="en-US" sz="3500" dirty="0"/>
          </a:p>
        </p:txBody>
      </p:sp>
      <p:sp>
        <p:nvSpPr>
          <p:cNvPr id="3" name="Rectangle 2"/>
          <p:cNvSpPr/>
          <p:nvPr/>
        </p:nvSpPr>
        <p:spPr>
          <a:xfrm>
            <a:off x="152400" y="1001554"/>
            <a:ext cx="8763000" cy="5170646"/>
          </a:xfrm>
          <a:prstGeom prst="rect">
            <a:avLst/>
          </a:prstGeom>
        </p:spPr>
        <p:txBody>
          <a:bodyPr wrap="square">
            <a:spAutoFit/>
          </a:bodyPr>
          <a:lstStyle/>
          <a:p>
            <a:pPr defTabSz="1554480">
              <a:buFont typeface="Arial" pitchFamily="34" charset="0"/>
              <a:buChar char="•"/>
            </a:pPr>
            <a:r>
              <a:rPr lang="en-US" sz="3000" dirty="0" smtClean="0"/>
              <a:t>It is first step towards the continual improvement  for energy efficiencies and cost saving. </a:t>
            </a:r>
          </a:p>
          <a:p>
            <a:pPr defTabSz="1554480">
              <a:buFont typeface="Arial" pitchFamily="34" charset="0"/>
              <a:buChar char="•"/>
            </a:pPr>
            <a:r>
              <a:rPr lang="en-US" sz="3000" dirty="0" smtClean="0"/>
              <a:t>Based on the Data provided by this system, number of Interventions can take place for Cost cutting and controlling the processes of industry. </a:t>
            </a:r>
          </a:p>
          <a:p>
            <a:pPr defTabSz="1554480">
              <a:buFont typeface="Arial" pitchFamily="34" charset="0"/>
              <a:buChar char="•"/>
            </a:pPr>
            <a:r>
              <a:rPr lang="en-US" sz="3000" dirty="0" smtClean="0"/>
              <a:t>The difference of the energy performance index will be assessed before and after each intervention. </a:t>
            </a:r>
          </a:p>
          <a:p>
            <a:pPr defTabSz="1554480">
              <a:buFont typeface="Arial" pitchFamily="34" charset="0"/>
              <a:buChar char="•"/>
            </a:pPr>
            <a:r>
              <a:rPr lang="en-US" sz="3000" dirty="0" smtClean="0"/>
              <a:t>Results will show economic costs and the percentage improvement for each intervention, highlighting and allowing for the comparison of energy consumption reduction and relative costs.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Stakeholders</a:t>
            </a:r>
            <a:endParaRPr lang="en-US" dirty="0"/>
          </a:p>
        </p:txBody>
      </p:sp>
      <p:sp>
        <p:nvSpPr>
          <p:cNvPr id="3" name="TextBox 2"/>
          <p:cNvSpPr txBox="1"/>
          <p:nvPr/>
        </p:nvSpPr>
        <p:spPr>
          <a:xfrm>
            <a:off x="304800" y="990600"/>
            <a:ext cx="8305800" cy="5447645"/>
          </a:xfrm>
          <a:prstGeom prst="rect">
            <a:avLst/>
          </a:prstGeom>
          <a:noFill/>
        </p:spPr>
        <p:txBody>
          <a:bodyPr wrap="square" rtlCol="0">
            <a:spAutoFit/>
          </a:bodyPr>
          <a:lstStyle/>
          <a:p>
            <a:r>
              <a:rPr lang="en-US" sz="2800" dirty="0" smtClean="0"/>
              <a:t>Within the organizations/Industries following Departments will be the key stakeholders of this system </a:t>
            </a:r>
          </a:p>
          <a:p>
            <a:pPr>
              <a:buFont typeface="Arial" pitchFamily="34" charset="0"/>
              <a:buChar char="•"/>
            </a:pPr>
            <a:endParaRPr lang="en-US" sz="500" b="1" dirty="0" smtClean="0"/>
          </a:p>
          <a:p>
            <a:pPr>
              <a:buFont typeface="Arial" pitchFamily="34" charset="0"/>
              <a:buChar char="•"/>
            </a:pPr>
            <a:r>
              <a:rPr lang="en-US" sz="2800" b="1" dirty="0" smtClean="0"/>
              <a:t>Top Management</a:t>
            </a:r>
          </a:p>
          <a:p>
            <a:pPr>
              <a:buFont typeface="Arial" pitchFamily="34" charset="0"/>
              <a:buChar char="•"/>
            </a:pPr>
            <a:r>
              <a:rPr lang="en-US" sz="2800" b="1" dirty="0" smtClean="0"/>
              <a:t>Production Planning Department</a:t>
            </a:r>
          </a:p>
          <a:p>
            <a:pPr>
              <a:buFont typeface="Arial" pitchFamily="34" charset="0"/>
              <a:buChar char="•"/>
            </a:pPr>
            <a:r>
              <a:rPr lang="en-US" sz="2800" b="1" dirty="0" smtClean="0"/>
              <a:t>Cost Control Department</a:t>
            </a:r>
          </a:p>
          <a:p>
            <a:pPr>
              <a:buFont typeface="Arial" pitchFamily="34" charset="0"/>
              <a:buChar char="•"/>
            </a:pPr>
            <a:r>
              <a:rPr lang="en-US" sz="2800" b="1" dirty="0" smtClean="0"/>
              <a:t>Engineering Department</a:t>
            </a:r>
          </a:p>
          <a:p>
            <a:pPr>
              <a:buFont typeface="Arial" pitchFamily="34" charset="0"/>
              <a:buChar char="•"/>
            </a:pPr>
            <a:endParaRPr lang="en-US" sz="2800" dirty="0" smtClean="0"/>
          </a:p>
          <a:p>
            <a:r>
              <a:rPr lang="en-US" sz="2800" dirty="0" smtClean="0"/>
              <a:t>This system will help above listed each department for better decision making, analyzing the performance, Planning and Controlling the cost of operations and for future Interventions to improve the energy efficiency of system.</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effectLst/>
              </a:rPr>
              <a:t>SYSTEM </a:t>
            </a:r>
            <a:r>
              <a:rPr lang="en-US" sz="4000" b="1" dirty="0" smtClean="0"/>
              <a:t>Architecture</a:t>
            </a:r>
            <a:endParaRPr lang="en-US" sz="4000" b="1" dirty="0">
              <a:effectLst/>
            </a:endParaRPr>
          </a:p>
        </p:txBody>
      </p:sp>
      <p:pic>
        <p:nvPicPr>
          <p:cNvPr id="9" name="Picture 4" descr="Image result for diesel generator"/>
          <p:cNvPicPr>
            <a:picLocks noChangeAspect="1" noChangeArrowheads="1"/>
          </p:cNvPicPr>
          <p:nvPr/>
        </p:nvPicPr>
        <p:blipFill>
          <a:blip r:embed="rId2" cstate="print"/>
          <a:srcRect/>
          <a:stretch>
            <a:fillRect/>
          </a:stretch>
        </p:blipFill>
        <p:spPr bwMode="auto">
          <a:xfrm>
            <a:off x="0" y="5181600"/>
            <a:ext cx="1691419" cy="1447800"/>
          </a:xfrm>
          <a:prstGeom prst="rect">
            <a:avLst/>
          </a:prstGeom>
          <a:noFill/>
        </p:spPr>
      </p:pic>
      <p:cxnSp>
        <p:nvCxnSpPr>
          <p:cNvPr id="11" name="Straight Connector 10"/>
          <p:cNvCxnSpPr/>
          <p:nvPr/>
        </p:nvCxnSpPr>
        <p:spPr bwMode="auto">
          <a:xfrm flipV="1">
            <a:off x="4191000" y="3352800"/>
            <a:ext cx="2438400" cy="198120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bwMode="auto">
          <a:xfrm>
            <a:off x="3200400" y="1981200"/>
            <a:ext cx="3429000" cy="45720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23554" name="Picture 2" descr="Image result for Electric pole"/>
          <p:cNvPicPr>
            <a:picLocks noChangeAspect="1" noChangeArrowheads="1"/>
          </p:cNvPicPr>
          <p:nvPr/>
        </p:nvPicPr>
        <p:blipFill>
          <a:blip r:embed="rId3" cstate="print"/>
          <a:srcRect l="22727" r="13636"/>
          <a:stretch>
            <a:fillRect/>
          </a:stretch>
        </p:blipFill>
        <p:spPr bwMode="auto">
          <a:xfrm>
            <a:off x="0" y="836612"/>
            <a:ext cx="782517" cy="1677988"/>
          </a:xfrm>
          <a:prstGeom prst="rect">
            <a:avLst/>
          </a:prstGeom>
          <a:noFill/>
        </p:spPr>
      </p:pic>
      <p:pic>
        <p:nvPicPr>
          <p:cNvPr id="20" name="Picture 6" descr="https://encrypted-tbn2.gstatic.com/images?q=tbn:ANd9GcR3IsdBLCA8V8yFGngN1CL_xtDYY3HovoieTf_3GgIanmuxMalu"/>
          <p:cNvPicPr>
            <a:picLocks noChangeAspect="1" noChangeArrowheads="1"/>
          </p:cNvPicPr>
          <p:nvPr/>
        </p:nvPicPr>
        <p:blipFill>
          <a:blip r:embed="rId4" cstate="print"/>
          <a:srcRect r="5597" b="6691"/>
          <a:stretch>
            <a:fillRect/>
          </a:stretch>
        </p:blipFill>
        <p:spPr bwMode="auto">
          <a:xfrm>
            <a:off x="6172200" y="4862052"/>
            <a:ext cx="2819400" cy="1919748"/>
          </a:xfrm>
          <a:prstGeom prst="rect">
            <a:avLst/>
          </a:prstGeom>
          <a:noFill/>
        </p:spPr>
      </p:pic>
      <p:sp>
        <p:nvSpPr>
          <p:cNvPr id="39" name="TextBox 38"/>
          <p:cNvSpPr txBox="1"/>
          <p:nvPr/>
        </p:nvSpPr>
        <p:spPr>
          <a:xfrm>
            <a:off x="685800" y="914400"/>
            <a:ext cx="838691" cy="369332"/>
          </a:xfrm>
          <a:prstGeom prst="rect">
            <a:avLst/>
          </a:prstGeom>
          <a:noFill/>
        </p:spPr>
        <p:txBody>
          <a:bodyPr wrap="none" rtlCol="0">
            <a:spAutoFit/>
          </a:bodyPr>
          <a:lstStyle/>
          <a:p>
            <a:r>
              <a:rPr lang="en-US" b="1" dirty="0" smtClean="0"/>
              <a:t>Mains</a:t>
            </a:r>
            <a:endParaRPr lang="en-US" b="1" dirty="0"/>
          </a:p>
        </p:txBody>
      </p:sp>
      <p:sp>
        <p:nvSpPr>
          <p:cNvPr id="41" name="TextBox 40"/>
          <p:cNvSpPr txBox="1"/>
          <p:nvPr/>
        </p:nvSpPr>
        <p:spPr>
          <a:xfrm>
            <a:off x="228600" y="6488668"/>
            <a:ext cx="1287532" cy="369332"/>
          </a:xfrm>
          <a:prstGeom prst="rect">
            <a:avLst/>
          </a:prstGeom>
          <a:noFill/>
        </p:spPr>
        <p:txBody>
          <a:bodyPr wrap="none" rtlCol="0">
            <a:spAutoFit/>
          </a:bodyPr>
          <a:lstStyle/>
          <a:p>
            <a:r>
              <a:rPr lang="en-US" b="1" dirty="0" smtClean="0"/>
              <a:t>Generator</a:t>
            </a:r>
            <a:endParaRPr lang="en-US" b="1" dirty="0"/>
          </a:p>
        </p:txBody>
      </p:sp>
      <p:cxnSp>
        <p:nvCxnSpPr>
          <p:cNvPr id="34" name="Straight Connector 33"/>
          <p:cNvCxnSpPr/>
          <p:nvPr/>
        </p:nvCxnSpPr>
        <p:spPr bwMode="auto">
          <a:xfrm rot="5400000">
            <a:off x="6896100" y="4381500"/>
            <a:ext cx="990600" cy="1588"/>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609600" y="1905000"/>
            <a:ext cx="685800" cy="1588"/>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524000" y="5867400"/>
            <a:ext cx="990600" cy="76200"/>
          </a:xfrm>
          <a:prstGeom prst="line">
            <a:avLst/>
          </a:prstGeom>
          <a:ln/>
        </p:spPr>
        <p:style>
          <a:lnRef idx="2">
            <a:schemeClr val="accent1"/>
          </a:lnRef>
          <a:fillRef idx="0">
            <a:schemeClr val="accent1"/>
          </a:fillRef>
          <a:effectRef idx="1">
            <a:schemeClr val="accent1"/>
          </a:effectRef>
          <a:fontRef idx="minor">
            <a:schemeClr val="tx1"/>
          </a:fontRef>
        </p:style>
      </p:cxnSp>
      <p:sp>
        <p:nvSpPr>
          <p:cNvPr id="8194" name="AutoShape 2" descr="Image result for Iskra MC35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6" name="AutoShape 4" descr="Image result for Iskra MC35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 name="Picture 5" descr="C:\Users\Sadia\Desktop\download.jpg"/>
          <p:cNvPicPr>
            <a:picLocks noChangeAspect="1" noChangeArrowheads="1"/>
          </p:cNvPicPr>
          <p:nvPr/>
        </p:nvPicPr>
        <p:blipFill>
          <a:blip r:embed="rId5"/>
          <a:srcRect/>
          <a:stretch>
            <a:fillRect/>
          </a:stretch>
        </p:blipFill>
        <p:spPr bwMode="auto">
          <a:xfrm>
            <a:off x="2514600" y="4953000"/>
            <a:ext cx="1676400" cy="1698952"/>
          </a:xfrm>
          <a:prstGeom prst="rect">
            <a:avLst/>
          </a:prstGeom>
          <a:noFill/>
        </p:spPr>
      </p:pic>
      <p:pic>
        <p:nvPicPr>
          <p:cNvPr id="8198" name="Picture 6" descr="C:\Users\Sadia\Desktop\mTV-100_11.png"/>
          <p:cNvPicPr>
            <a:picLocks noChangeAspect="1" noChangeArrowheads="1"/>
          </p:cNvPicPr>
          <p:nvPr/>
        </p:nvPicPr>
        <p:blipFill>
          <a:blip r:embed="rId6"/>
          <a:srcRect/>
          <a:stretch>
            <a:fillRect/>
          </a:stretch>
        </p:blipFill>
        <p:spPr bwMode="auto">
          <a:xfrm>
            <a:off x="6531429" y="2057400"/>
            <a:ext cx="1797015" cy="1535276"/>
          </a:xfrm>
          <a:prstGeom prst="rect">
            <a:avLst/>
          </a:prstGeom>
          <a:noFill/>
        </p:spPr>
      </p:pic>
      <p:pic>
        <p:nvPicPr>
          <p:cNvPr id="8199" name="Picture 7" descr="C:\Users\Sadia\Desktop\1284022246523_hz-fileserver1_3867555.jpg"/>
          <p:cNvPicPr>
            <a:picLocks noChangeAspect="1" noChangeArrowheads="1"/>
          </p:cNvPicPr>
          <p:nvPr/>
        </p:nvPicPr>
        <p:blipFill>
          <a:blip r:embed="rId7" cstate="print"/>
          <a:srcRect/>
          <a:stretch>
            <a:fillRect/>
          </a:stretch>
        </p:blipFill>
        <p:spPr bwMode="auto">
          <a:xfrm>
            <a:off x="0" y="3048000"/>
            <a:ext cx="2438400" cy="1295400"/>
          </a:xfrm>
          <a:prstGeom prst="rect">
            <a:avLst/>
          </a:prstGeom>
          <a:noFill/>
        </p:spPr>
      </p:pic>
      <p:sp>
        <p:nvSpPr>
          <p:cNvPr id="27" name="TextBox 26"/>
          <p:cNvSpPr txBox="1"/>
          <p:nvPr/>
        </p:nvSpPr>
        <p:spPr>
          <a:xfrm>
            <a:off x="76200" y="4267200"/>
            <a:ext cx="2067233" cy="369332"/>
          </a:xfrm>
          <a:prstGeom prst="rect">
            <a:avLst/>
          </a:prstGeom>
          <a:noFill/>
        </p:spPr>
        <p:txBody>
          <a:bodyPr wrap="none" rtlCol="0">
            <a:spAutoFit/>
          </a:bodyPr>
          <a:lstStyle/>
          <a:p>
            <a:r>
              <a:rPr lang="en-US" b="1" dirty="0" smtClean="0"/>
              <a:t>Industrial Machines</a:t>
            </a:r>
            <a:endParaRPr lang="en-US" b="1" dirty="0"/>
          </a:p>
        </p:txBody>
      </p:sp>
      <p:cxnSp>
        <p:nvCxnSpPr>
          <p:cNvPr id="29" name="Straight Connector 28"/>
          <p:cNvCxnSpPr/>
          <p:nvPr/>
        </p:nvCxnSpPr>
        <p:spPr>
          <a:xfrm>
            <a:off x="2438400" y="3657600"/>
            <a:ext cx="457200" cy="1588"/>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4648200" y="2895600"/>
            <a:ext cx="1905000" cy="533400"/>
          </a:xfrm>
          <a:prstGeom prst="line">
            <a:avLst/>
          </a:prstGeom>
          <a:ln/>
        </p:spPr>
        <p:style>
          <a:lnRef idx="2">
            <a:schemeClr val="accent1"/>
          </a:lnRef>
          <a:fillRef idx="0">
            <a:schemeClr val="accent1"/>
          </a:fillRef>
          <a:effectRef idx="1">
            <a:schemeClr val="accent1"/>
          </a:effectRef>
          <a:fontRef idx="minor">
            <a:schemeClr val="tx1"/>
          </a:fontRef>
        </p:style>
      </p:cxnSp>
      <p:pic>
        <p:nvPicPr>
          <p:cNvPr id="53" name="Picture 5" descr="C:\Users\Sadia\Desktop\download.jpg"/>
          <p:cNvPicPr>
            <a:picLocks noChangeAspect="1" noChangeArrowheads="1"/>
          </p:cNvPicPr>
          <p:nvPr/>
        </p:nvPicPr>
        <p:blipFill>
          <a:blip r:embed="rId5"/>
          <a:srcRect/>
          <a:stretch>
            <a:fillRect/>
          </a:stretch>
        </p:blipFill>
        <p:spPr bwMode="auto">
          <a:xfrm>
            <a:off x="1447800" y="990600"/>
            <a:ext cx="1676400" cy="1698952"/>
          </a:xfrm>
          <a:prstGeom prst="rect">
            <a:avLst/>
          </a:prstGeom>
          <a:noFill/>
        </p:spPr>
      </p:pic>
      <p:sp>
        <p:nvSpPr>
          <p:cNvPr id="56" name="TextBox 55"/>
          <p:cNvSpPr txBox="1"/>
          <p:nvPr/>
        </p:nvSpPr>
        <p:spPr>
          <a:xfrm>
            <a:off x="2483581" y="6400800"/>
            <a:ext cx="2393219" cy="369332"/>
          </a:xfrm>
          <a:prstGeom prst="rect">
            <a:avLst/>
          </a:prstGeom>
          <a:noFill/>
        </p:spPr>
        <p:txBody>
          <a:bodyPr wrap="none" rtlCol="0">
            <a:spAutoFit/>
          </a:bodyPr>
          <a:lstStyle/>
          <a:p>
            <a:r>
              <a:rPr lang="en-US" b="1" dirty="0" smtClean="0"/>
              <a:t>Iskra Measuring Center</a:t>
            </a:r>
            <a:endParaRPr lang="en-US" b="1" dirty="0"/>
          </a:p>
        </p:txBody>
      </p:sp>
      <p:sp>
        <p:nvSpPr>
          <p:cNvPr id="57" name="TextBox 56"/>
          <p:cNvSpPr txBox="1"/>
          <p:nvPr/>
        </p:nvSpPr>
        <p:spPr>
          <a:xfrm>
            <a:off x="1569181" y="914400"/>
            <a:ext cx="2393219" cy="369332"/>
          </a:xfrm>
          <a:prstGeom prst="rect">
            <a:avLst/>
          </a:prstGeom>
          <a:noFill/>
        </p:spPr>
        <p:txBody>
          <a:bodyPr wrap="none" rtlCol="0">
            <a:spAutoFit/>
          </a:bodyPr>
          <a:lstStyle/>
          <a:p>
            <a:r>
              <a:rPr lang="en-US" b="1" dirty="0" smtClean="0"/>
              <a:t>Iskra Measuring Center</a:t>
            </a:r>
            <a:endParaRPr lang="en-US" b="1" dirty="0"/>
          </a:p>
        </p:txBody>
      </p:sp>
      <p:sp>
        <p:nvSpPr>
          <p:cNvPr id="59" name="TextBox 58"/>
          <p:cNvSpPr txBox="1"/>
          <p:nvPr/>
        </p:nvSpPr>
        <p:spPr>
          <a:xfrm>
            <a:off x="6566654" y="1611868"/>
            <a:ext cx="1833515" cy="369332"/>
          </a:xfrm>
          <a:prstGeom prst="rect">
            <a:avLst/>
          </a:prstGeom>
          <a:noFill/>
        </p:spPr>
        <p:txBody>
          <a:bodyPr wrap="none" rtlCol="0">
            <a:spAutoFit/>
          </a:bodyPr>
          <a:lstStyle/>
          <a:p>
            <a:r>
              <a:rPr lang="en-US" b="1" dirty="0" smtClean="0"/>
              <a:t>Interface </a:t>
            </a:r>
            <a:r>
              <a:rPr lang="en-US" b="1" dirty="0" smtClean="0"/>
              <a:t>Module</a:t>
            </a:r>
            <a:endParaRPr lang="en-US" b="1" dirty="0"/>
          </a:p>
        </p:txBody>
      </p:sp>
      <p:pic>
        <p:nvPicPr>
          <p:cNvPr id="28" name="Picture 5" descr="C:\Users\Sadia\Desktop\download.jpg"/>
          <p:cNvPicPr>
            <a:picLocks noChangeAspect="1" noChangeArrowheads="1"/>
          </p:cNvPicPr>
          <p:nvPr/>
        </p:nvPicPr>
        <p:blipFill>
          <a:blip r:embed="rId5"/>
          <a:srcRect/>
          <a:stretch>
            <a:fillRect/>
          </a:stretch>
        </p:blipFill>
        <p:spPr bwMode="auto">
          <a:xfrm>
            <a:off x="2895600" y="2743200"/>
            <a:ext cx="1676400" cy="1698952"/>
          </a:xfrm>
          <a:prstGeom prst="rect">
            <a:avLst/>
          </a:prstGeom>
          <a:noFill/>
        </p:spPr>
      </p:pic>
      <p:sp>
        <p:nvSpPr>
          <p:cNvPr id="30" name="TextBox 29"/>
          <p:cNvSpPr txBox="1"/>
          <p:nvPr/>
        </p:nvSpPr>
        <p:spPr>
          <a:xfrm>
            <a:off x="2635981" y="2590800"/>
            <a:ext cx="2393219" cy="369332"/>
          </a:xfrm>
          <a:prstGeom prst="rect">
            <a:avLst/>
          </a:prstGeom>
          <a:noFill/>
        </p:spPr>
        <p:txBody>
          <a:bodyPr wrap="none" rtlCol="0">
            <a:spAutoFit/>
          </a:bodyPr>
          <a:lstStyle/>
          <a:p>
            <a:r>
              <a:rPr lang="en-US" b="1" dirty="0" smtClean="0"/>
              <a:t>Iskra Measuring Center</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p:stCondLst>
                              <p:cond delay="1500"/>
                            </p:stCondLst>
                            <p:childTnLst>
                              <p:par>
                                <p:cTn id="9" presetID="1" presetClass="entr" presetSubtype="0" fill="hold" grpId="0" nodeType="afterEffect">
                                  <p:stCondLst>
                                    <p:cond delay="500"/>
                                  </p:stCondLst>
                                  <p:childTnLst>
                                    <p:set>
                                      <p:cBhvr>
                                        <p:cTn id="10" dur="1" fill="hold">
                                          <p:stCondLst>
                                            <p:cond delay="0"/>
                                          </p:stCondLst>
                                        </p:cTn>
                                        <p:tgtEl>
                                          <p:spTgt spid="41"/>
                                        </p:tgtEl>
                                        <p:attrNameLst>
                                          <p:attrName>style.visibility</p:attrName>
                                        </p:attrNameLst>
                                      </p:cBhvr>
                                      <p:to>
                                        <p:strVal val="visible"/>
                                      </p:to>
                                    </p:set>
                                  </p:childTnLst>
                                </p:cTn>
                              </p:par>
                            </p:childTnLst>
                          </p:cTn>
                        </p:par>
                        <p:par>
                          <p:cTn id="11" fill="hold">
                            <p:stCondLst>
                              <p:cond delay="2000"/>
                            </p:stCondLst>
                            <p:childTnLst>
                              <p:par>
                                <p:cTn id="12" presetID="3" presetClass="entr" presetSubtype="10" fill="hold" nodeType="afterEffect">
                                  <p:stCondLst>
                                    <p:cond delay="1000"/>
                                  </p:stCondLst>
                                  <p:childTnLst>
                                    <p:set>
                                      <p:cBhvr>
                                        <p:cTn id="13" dur="1" fill="hold">
                                          <p:stCondLst>
                                            <p:cond delay="0"/>
                                          </p:stCondLst>
                                        </p:cTn>
                                        <p:tgtEl>
                                          <p:spTgt spid="23554"/>
                                        </p:tgtEl>
                                        <p:attrNameLst>
                                          <p:attrName>style.visibility</p:attrName>
                                        </p:attrNameLst>
                                      </p:cBhvr>
                                      <p:to>
                                        <p:strVal val="visible"/>
                                      </p:to>
                                    </p:set>
                                    <p:animEffect transition="in" filter="blinds(horizontal)">
                                      <p:cBhvr>
                                        <p:cTn id="14" dur="500"/>
                                        <p:tgtEl>
                                          <p:spTgt spid="23554"/>
                                        </p:tgtEl>
                                      </p:cBhvr>
                                    </p:animEffect>
                                  </p:childTnLst>
                                </p:cTn>
                              </p:par>
                            </p:childTnLst>
                          </p:cTn>
                        </p:par>
                        <p:par>
                          <p:cTn id="15" fill="hold">
                            <p:stCondLst>
                              <p:cond delay="3500"/>
                            </p:stCondLst>
                            <p:childTnLst>
                              <p:par>
                                <p:cTn id="16" presetID="1" presetClass="entr" presetSubtype="0" fill="hold" grpId="0" nodeType="afterEffect">
                                  <p:stCondLst>
                                    <p:cond delay="500"/>
                                  </p:stCondLst>
                                  <p:childTnLst>
                                    <p:set>
                                      <p:cBhvr>
                                        <p:cTn id="17" dur="1" fill="hold">
                                          <p:stCondLst>
                                            <p:cond delay="0"/>
                                          </p:stCondLst>
                                        </p:cTn>
                                        <p:tgtEl>
                                          <p:spTgt spid="39"/>
                                        </p:tgtEl>
                                        <p:attrNameLst>
                                          <p:attrName>style.visibility</p:attrName>
                                        </p:attrNameLst>
                                      </p:cBhvr>
                                      <p:to>
                                        <p:strVal val="visible"/>
                                      </p:to>
                                    </p:set>
                                  </p:childTnLst>
                                </p:cTn>
                              </p:par>
                            </p:childTnLst>
                          </p:cTn>
                        </p:par>
                        <p:par>
                          <p:cTn id="18" fill="hold">
                            <p:stCondLst>
                              <p:cond delay="4000"/>
                            </p:stCondLst>
                            <p:childTnLst>
                              <p:par>
                                <p:cTn id="19" presetID="1" presetClass="entr" presetSubtype="0" fill="hold" nodeType="afterEffect">
                                  <p:stCondLst>
                                    <p:cond delay="50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4500"/>
                            </p:stCondLst>
                            <p:childTnLst>
                              <p:par>
                                <p:cTn id="22" presetID="7" presetClass="emph" presetSubtype="2" fill="hold" nodeType="afterEffect">
                                  <p:stCondLst>
                                    <p:cond delay="0"/>
                                  </p:stCondLst>
                                  <p:childTnLst>
                                    <p:animClr clrSpc="rgb" dir="cw">
                                      <p:cBhvr>
                                        <p:cTn id="23" dur="2000" fill="hold"/>
                                        <p:tgtEl>
                                          <p:spTgt spid="11"/>
                                        </p:tgtEl>
                                        <p:attrNameLst>
                                          <p:attrName>stroke.color</p:attrName>
                                        </p:attrNameLst>
                                      </p:cBhvr>
                                      <p:to>
                                        <a:schemeClr val="accent2"/>
                                      </p:to>
                                    </p:animClr>
                                    <p:set>
                                      <p:cBhvr>
                                        <p:cTn id="24" dur="2000" fill="hold"/>
                                        <p:tgtEl>
                                          <p:spTgt spid="11"/>
                                        </p:tgtEl>
                                        <p:attrNameLst>
                                          <p:attrName>stroke.on</p:attrName>
                                        </p:attrNameLst>
                                      </p:cBhvr>
                                      <p:to>
                                        <p:strVal val="true"/>
                                      </p:to>
                                    </p:set>
                                  </p:childTnLst>
                                </p:cTn>
                              </p:par>
                            </p:childTnLst>
                          </p:cTn>
                        </p:par>
                        <p:par>
                          <p:cTn id="25" fill="hold">
                            <p:stCondLst>
                              <p:cond delay="6500"/>
                            </p:stCondLst>
                            <p:childTnLst>
                              <p:par>
                                <p:cTn id="26" presetID="1"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par>
                          <p:cTn id="28" fill="hold">
                            <p:stCondLst>
                              <p:cond delay="6500"/>
                            </p:stCondLst>
                            <p:childTnLst>
                              <p:par>
                                <p:cTn id="29" presetID="7" presetClass="emph" presetSubtype="2" fill="hold" nodeType="afterEffect">
                                  <p:stCondLst>
                                    <p:cond delay="0"/>
                                  </p:stCondLst>
                                  <p:childTnLst>
                                    <p:animClr clrSpc="rgb" dir="cw">
                                      <p:cBhvr>
                                        <p:cTn id="30" dur="2000" fill="hold"/>
                                        <p:tgtEl>
                                          <p:spTgt spid="12"/>
                                        </p:tgtEl>
                                        <p:attrNameLst>
                                          <p:attrName>stroke.color</p:attrName>
                                        </p:attrNameLst>
                                      </p:cBhvr>
                                      <p:to>
                                        <a:schemeClr val="accent2"/>
                                      </p:to>
                                    </p:animClr>
                                    <p:set>
                                      <p:cBhvr>
                                        <p:cTn id="31" dur="2000" fill="hold"/>
                                        <p:tgtEl>
                                          <p:spTgt spid="12"/>
                                        </p:tgtEl>
                                        <p:attrNameLst>
                                          <p:attrName>stroke.on</p:attrName>
                                        </p:attrNameLst>
                                      </p:cBhvr>
                                      <p:to>
                                        <p:strVal val="true"/>
                                      </p:to>
                                    </p:set>
                                  </p:childTnLst>
                                </p:cTn>
                              </p:par>
                            </p:childTnLst>
                          </p:cTn>
                        </p:par>
                        <p:par>
                          <p:cTn id="32" fill="hold">
                            <p:stCondLst>
                              <p:cond delay="8500"/>
                            </p:stCondLst>
                            <p:childTnLst>
                              <p:par>
                                <p:cTn id="33" presetID="3" presetClass="entr" presetSubtype="10"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linds(horizontal)">
                                      <p:cBhvr>
                                        <p:cTn id="35" dur="500"/>
                                        <p:tgtEl>
                                          <p:spTgt spid="20"/>
                                        </p:tgtEl>
                                      </p:cBhvr>
                                    </p:animEffect>
                                  </p:childTnLst>
                                </p:cTn>
                              </p:par>
                            </p:childTnLst>
                          </p:cTn>
                        </p:par>
                        <p:par>
                          <p:cTn id="36" fill="hold">
                            <p:stCondLst>
                              <p:cond delay="9000"/>
                            </p:stCondLst>
                            <p:childTnLst>
                              <p:par>
                                <p:cTn id="37" presetID="1" presetClass="entr" presetSubtype="0"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par>
                          <p:cTn id="39" fill="hold">
                            <p:stCondLst>
                              <p:cond delay="9000"/>
                            </p:stCondLst>
                            <p:childTnLst>
                              <p:par>
                                <p:cTn id="40" presetID="7" presetClass="emph" presetSubtype="2" fill="hold" nodeType="afterEffect">
                                  <p:stCondLst>
                                    <p:cond delay="0"/>
                                  </p:stCondLst>
                                  <p:childTnLst>
                                    <p:animClr clrSpc="rgb" dir="cw">
                                      <p:cBhvr>
                                        <p:cTn id="41" dur="2000" fill="hold"/>
                                        <p:tgtEl>
                                          <p:spTgt spid="34"/>
                                        </p:tgtEl>
                                        <p:attrNameLst>
                                          <p:attrName>stroke.color</p:attrName>
                                        </p:attrNameLst>
                                      </p:cBhvr>
                                      <p:to>
                                        <a:schemeClr val="accent2"/>
                                      </p:to>
                                    </p:animClr>
                                    <p:set>
                                      <p:cBhvr>
                                        <p:cTn id="42" dur="2000" fill="hold"/>
                                        <p:tgtEl>
                                          <p:spTgt spid="34"/>
                                        </p:tgtEl>
                                        <p:attrNameLst>
                                          <p:attrName>stroke.on</p:attrName>
                                        </p:attrNameLst>
                                      </p:cBhvr>
                                      <p:to>
                                        <p:strVal val="true"/>
                                      </p:to>
                                    </p:set>
                                  </p:childTnLst>
                                </p:cTn>
                              </p:par>
                            </p:childTnLst>
                          </p:cTn>
                        </p:par>
                        <p:par>
                          <p:cTn id="43" fill="hold">
                            <p:stCondLst>
                              <p:cond delay="11000"/>
                            </p:stCondLst>
                            <p:childTnLst>
                              <p:par>
                                <p:cTn id="44" presetID="1" presetClass="entr" presetSubtype="0" fill="hold" nodeType="afterEffect">
                                  <p:stCondLst>
                                    <p:cond delay="500"/>
                                  </p:stCondLst>
                                  <p:childTnLst>
                                    <p:set>
                                      <p:cBhvr>
                                        <p:cTn id="45" dur="1" fill="hold">
                                          <p:stCondLst>
                                            <p:cond delay="0"/>
                                          </p:stCondLst>
                                        </p:cTn>
                                        <p:tgtEl>
                                          <p:spTgt spid="38"/>
                                        </p:tgtEl>
                                        <p:attrNameLst>
                                          <p:attrName>style.visibility</p:attrName>
                                        </p:attrNameLst>
                                      </p:cBhvr>
                                      <p:to>
                                        <p:strVal val="visible"/>
                                      </p:to>
                                    </p:set>
                                  </p:childTnLst>
                                </p:cTn>
                              </p:par>
                            </p:childTnLst>
                          </p:cTn>
                        </p:par>
                        <p:par>
                          <p:cTn id="46" fill="hold">
                            <p:stCondLst>
                              <p:cond delay="11500"/>
                            </p:stCondLst>
                            <p:childTnLst>
                              <p:par>
                                <p:cTn id="47" presetID="7" presetClass="emph" presetSubtype="2" fill="hold" nodeType="afterEffect">
                                  <p:stCondLst>
                                    <p:cond delay="500"/>
                                  </p:stCondLst>
                                  <p:childTnLst>
                                    <p:animClr clrSpc="rgb" dir="cw">
                                      <p:cBhvr>
                                        <p:cTn id="48" dur="2000" fill="hold"/>
                                        <p:tgtEl>
                                          <p:spTgt spid="38"/>
                                        </p:tgtEl>
                                        <p:attrNameLst>
                                          <p:attrName>stroke.color</p:attrName>
                                        </p:attrNameLst>
                                      </p:cBhvr>
                                      <p:to>
                                        <a:schemeClr val="accent2"/>
                                      </p:to>
                                    </p:animClr>
                                    <p:set>
                                      <p:cBhvr>
                                        <p:cTn id="49" dur="2000" fill="hold"/>
                                        <p:tgtEl>
                                          <p:spTgt spid="38"/>
                                        </p:tgtEl>
                                        <p:attrNameLst>
                                          <p:attrName>stroke.on</p:attrName>
                                        </p:attrNameLst>
                                      </p:cBhvr>
                                      <p:to>
                                        <p:strVal val="true"/>
                                      </p:to>
                                    </p:set>
                                  </p:childTnLst>
                                </p:cTn>
                              </p:par>
                            </p:childTnLst>
                          </p:cTn>
                        </p:par>
                        <p:par>
                          <p:cTn id="50" fill="hold">
                            <p:stCondLst>
                              <p:cond delay="14000"/>
                            </p:stCondLst>
                            <p:childTnLst>
                              <p:par>
                                <p:cTn id="51" presetID="1" presetClass="entr" presetSubtype="0" fill="hold" nodeType="afterEffect">
                                  <p:stCondLst>
                                    <p:cond delay="500"/>
                                  </p:stCondLst>
                                  <p:childTnLst>
                                    <p:set>
                                      <p:cBhvr>
                                        <p:cTn id="52" dur="1" fill="hold">
                                          <p:stCondLst>
                                            <p:cond delay="0"/>
                                          </p:stCondLst>
                                        </p:cTn>
                                        <p:tgtEl>
                                          <p:spTgt spid="14"/>
                                        </p:tgtEl>
                                        <p:attrNameLst>
                                          <p:attrName>style.visibility</p:attrName>
                                        </p:attrNameLst>
                                      </p:cBhvr>
                                      <p:to>
                                        <p:strVal val="visible"/>
                                      </p:to>
                                    </p:set>
                                  </p:childTnLst>
                                </p:cTn>
                              </p:par>
                            </p:childTnLst>
                          </p:cTn>
                        </p:par>
                        <p:par>
                          <p:cTn id="53" fill="hold">
                            <p:stCondLst>
                              <p:cond delay="14500"/>
                            </p:stCondLst>
                            <p:childTnLst>
                              <p:par>
                                <p:cTn id="54" presetID="7" presetClass="emph" presetSubtype="2" fill="hold" nodeType="afterEffect">
                                  <p:stCondLst>
                                    <p:cond delay="500"/>
                                  </p:stCondLst>
                                  <p:childTnLst>
                                    <p:animClr clrSpc="rgb" dir="cw">
                                      <p:cBhvr>
                                        <p:cTn id="55" dur="2000" fill="hold"/>
                                        <p:tgtEl>
                                          <p:spTgt spid="14"/>
                                        </p:tgtEl>
                                        <p:attrNameLst>
                                          <p:attrName>stroke.color</p:attrName>
                                        </p:attrNameLst>
                                      </p:cBhvr>
                                      <p:to>
                                        <a:schemeClr val="accent2"/>
                                      </p:to>
                                    </p:animClr>
                                    <p:set>
                                      <p:cBhvr>
                                        <p:cTn id="56" dur="2000" fill="hold"/>
                                        <p:tgtEl>
                                          <p:spTgt spid="14"/>
                                        </p:tgtEl>
                                        <p:attrNameLst>
                                          <p:attrName>stroke.on</p:attrName>
                                        </p:attrNameLst>
                                      </p:cBhvr>
                                      <p:to>
                                        <p:strVal val="true"/>
                                      </p:to>
                                    </p:set>
                                  </p:childTnLst>
                                </p:cTn>
                              </p:par>
                            </p:childTnLst>
                          </p:cTn>
                        </p:par>
                        <p:par>
                          <p:cTn id="57" fill="hold">
                            <p:stCondLst>
                              <p:cond delay="17000"/>
                            </p:stCondLst>
                            <p:childTnLst>
                              <p:par>
                                <p:cTn id="58" presetID="1" presetClass="entr" presetSubtype="0" fill="hold" grpId="0" nodeType="afterEffect">
                                  <p:stCondLst>
                                    <p:cond delay="500"/>
                                  </p:stCondLst>
                                  <p:childTnLst>
                                    <p:set>
                                      <p:cBhvr>
                                        <p:cTn id="59" dur="1" fill="hold">
                                          <p:stCondLst>
                                            <p:cond delay="0"/>
                                          </p:stCondLst>
                                        </p:cTn>
                                        <p:tgtEl>
                                          <p:spTgt spid="27"/>
                                        </p:tgtEl>
                                        <p:attrNameLst>
                                          <p:attrName>style.visibility</p:attrName>
                                        </p:attrNameLst>
                                      </p:cBhvr>
                                      <p:to>
                                        <p:strVal val="visible"/>
                                      </p:to>
                                    </p:set>
                                  </p:childTnLst>
                                </p:cTn>
                              </p:par>
                            </p:childTnLst>
                          </p:cTn>
                        </p:par>
                        <p:par>
                          <p:cTn id="60" fill="hold">
                            <p:stCondLst>
                              <p:cond delay="17500"/>
                            </p:stCondLst>
                            <p:childTnLst>
                              <p:par>
                                <p:cTn id="61" presetID="1" presetClass="entr" presetSubtype="0" fill="hold" nodeType="afterEffect">
                                  <p:stCondLst>
                                    <p:cond delay="500"/>
                                  </p:stCondLst>
                                  <p:childTnLst>
                                    <p:set>
                                      <p:cBhvr>
                                        <p:cTn id="62" dur="1" fill="hold">
                                          <p:stCondLst>
                                            <p:cond delay="0"/>
                                          </p:stCondLst>
                                        </p:cTn>
                                        <p:tgtEl>
                                          <p:spTgt spid="29"/>
                                        </p:tgtEl>
                                        <p:attrNameLst>
                                          <p:attrName>style.visibility</p:attrName>
                                        </p:attrNameLst>
                                      </p:cBhvr>
                                      <p:to>
                                        <p:strVal val="visible"/>
                                      </p:to>
                                    </p:set>
                                  </p:childTnLst>
                                </p:cTn>
                              </p:par>
                            </p:childTnLst>
                          </p:cTn>
                        </p:par>
                        <p:par>
                          <p:cTn id="63" fill="hold">
                            <p:stCondLst>
                              <p:cond delay="18000"/>
                            </p:stCondLst>
                            <p:childTnLst>
                              <p:par>
                                <p:cTn id="64" presetID="7" presetClass="emph" presetSubtype="2" fill="hold" nodeType="afterEffect">
                                  <p:stCondLst>
                                    <p:cond delay="500"/>
                                  </p:stCondLst>
                                  <p:childTnLst>
                                    <p:animClr clrSpc="rgb" dir="cw">
                                      <p:cBhvr>
                                        <p:cTn id="65" dur="2000" fill="hold"/>
                                        <p:tgtEl>
                                          <p:spTgt spid="29"/>
                                        </p:tgtEl>
                                        <p:attrNameLst>
                                          <p:attrName>stroke.color</p:attrName>
                                        </p:attrNameLst>
                                      </p:cBhvr>
                                      <p:to>
                                        <a:schemeClr val="accent2"/>
                                      </p:to>
                                    </p:animClr>
                                    <p:set>
                                      <p:cBhvr>
                                        <p:cTn id="66" dur="2000" fill="hold"/>
                                        <p:tgtEl>
                                          <p:spTgt spid="29"/>
                                        </p:tgtEl>
                                        <p:attrNameLst>
                                          <p:attrName>stroke.on</p:attrName>
                                        </p:attrNameLst>
                                      </p:cBhvr>
                                      <p:to>
                                        <p:strVal val="true"/>
                                      </p:to>
                                    </p:set>
                                  </p:childTnLst>
                                </p:cTn>
                              </p:par>
                            </p:childTnLst>
                          </p:cTn>
                        </p:par>
                        <p:par>
                          <p:cTn id="67" fill="hold">
                            <p:stCondLst>
                              <p:cond delay="20500"/>
                            </p:stCondLst>
                            <p:childTnLst>
                              <p:par>
                                <p:cTn id="68" presetID="1" presetClass="entr" presetSubtype="0" fill="hold" nodeType="afterEffect">
                                  <p:stCondLst>
                                    <p:cond delay="500"/>
                                  </p:stCondLst>
                                  <p:childTnLst>
                                    <p:set>
                                      <p:cBhvr>
                                        <p:cTn id="69" dur="1" fill="hold">
                                          <p:stCondLst>
                                            <p:cond delay="0"/>
                                          </p:stCondLst>
                                        </p:cTn>
                                        <p:tgtEl>
                                          <p:spTgt spid="31"/>
                                        </p:tgtEl>
                                        <p:attrNameLst>
                                          <p:attrName>style.visibility</p:attrName>
                                        </p:attrNameLst>
                                      </p:cBhvr>
                                      <p:to>
                                        <p:strVal val="visible"/>
                                      </p:to>
                                    </p:set>
                                  </p:childTnLst>
                                </p:cTn>
                              </p:par>
                            </p:childTnLst>
                          </p:cTn>
                        </p:par>
                        <p:par>
                          <p:cTn id="70" fill="hold">
                            <p:stCondLst>
                              <p:cond delay="21000"/>
                            </p:stCondLst>
                            <p:childTnLst>
                              <p:par>
                                <p:cTn id="71" presetID="7" presetClass="emph" presetSubtype="2" fill="hold" nodeType="afterEffect">
                                  <p:stCondLst>
                                    <p:cond delay="500"/>
                                  </p:stCondLst>
                                  <p:childTnLst>
                                    <p:animClr clrSpc="rgb" dir="cw">
                                      <p:cBhvr>
                                        <p:cTn id="72" dur="2000" fill="hold"/>
                                        <p:tgtEl>
                                          <p:spTgt spid="31"/>
                                        </p:tgtEl>
                                        <p:attrNameLst>
                                          <p:attrName>stroke.color</p:attrName>
                                        </p:attrNameLst>
                                      </p:cBhvr>
                                      <p:to>
                                        <a:schemeClr val="accent2"/>
                                      </p:to>
                                    </p:animClr>
                                    <p:set>
                                      <p:cBhvr>
                                        <p:cTn id="73" dur="2000" fill="hold"/>
                                        <p:tgtEl>
                                          <p:spTgt spid="31"/>
                                        </p:tgtEl>
                                        <p:attrNameLst>
                                          <p:attrName>stroke.on</p:attrName>
                                        </p:attrNameLst>
                                      </p:cBhvr>
                                      <p:to>
                                        <p:strVal val="true"/>
                                      </p:to>
                                    </p:set>
                                  </p:childTnLst>
                                </p:cTn>
                              </p:par>
                            </p:childTnLst>
                          </p:cTn>
                        </p:par>
                        <p:par>
                          <p:cTn id="74" fill="hold">
                            <p:stCondLst>
                              <p:cond delay="23500"/>
                            </p:stCondLst>
                            <p:childTnLst>
                              <p:par>
                                <p:cTn id="75" presetID="1" presetClass="entr" presetSubtype="0" fill="hold" grpId="0" nodeType="afterEffect">
                                  <p:stCondLst>
                                    <p:cond delay="500"/>
                                  </p:stCondLst>
                                  <p:childTnLst>
                                    <p:set>
                                      <p:cBhvr>
                                        <p:cTn id="76" dur="1" fill="hold">
                                          <p:stCondLst>
                                            <p:cond delay="0"/>
                                          </p:stCondLst>
                                        </p:cTn>
                                        <p:tgtEl>
                                          <p:spTgt spid="56"/>
                                        </p:tgtEl>
                                        <p:attrNameLst>
                                          <p:attrName>style.visibility</p:attrName>
                                        </p:attrNameLst>
                                      </p:cBhvr>
                                      <p:to>
                                        <p:strVal val="visible"/>
                                      </p:to>
                                    </p:set>
                                  </p:childTnLst>
                                </p:cTn>
                              </p:par>
                            </p:childTnLst>
                          </p:cTn>
                        </p:par>
                        <p:par>
                          <p:cTn id="77" fill="hold">
                            <p:stCondLst>
                              <p:cond delay="24000"/>
                            </p:stCondLst>
                            <p:childTnLst>
                              <p:par>
                                <p:cTn id="78" presetID="1" presetClass="entr" presetSubtype="0" fill="hold" grpId="0" nodeType="afterEffect">
                                  <p:stCondLst>
                                    <p:cond delay="500"/>
                                  </p:stCondLst>
                                  <p:childTnLst>
                                    <p:set>
                                      <p:cBhvr>
                                        <p:cTn id="79" dur="1" fill="hold">
                                          <p:stCondLst>
                                            <p:cond delay="0"/>
                                          </p:stCondLst>
                                        </p:cTn>
                                        <p:tgtEl>
                                          <p:spTgt spid="57"/>
                                        </p:tgtEl>
                                        <p:attrNameLst>
                                          <p:attrName>style.visibility</p:attrName>
                                        </p:attrNameLst>
                                      </p:cBhvr>
                                      <p:to>
                                        <p:strVal val="visible"/>
                                      </p:to>
                                    </p:set>
                                  </p:childTnLst>
                                </p:cTn>
                              </p:par>
                            </p:childTnLst>
                          </p:cTn>
                        </p:par>
                        <p:par>
                          <p:cTn id="80" fill="hold">
                            <p:stCondLst>
                              <p:cond delay="24500"/>
                            </p:stCondLst>
                            <p:childTnLst>
                              <p:par>
                                <p:cTn id="81" presetID="1" presetClass="entr" presetSubtype="0" fill="hold" grpId="0" nodeType="afterEffect">
                                  <p:stCondLst>
                                    <p:cond delay="500"/>
                                  </p:stCondLst>
                                  <p:childTnLst>
                                    <p:set>
                                      <p:cBhvr>
                                        <p:cTn id="82" dur="1" fill="hold">
                                          <p:stCondLst>
                                            <p:cond delay="0"/>
                                          </p:stCondLst>
                                        </p:cTn>
                                        <p:tgtEl>
                                          <p:spTgt spid="59"/>
                                        </p:tgtEl>
                                        <p:attrNameLst>
                                          <p:attrName>style.visibility</p:attrName>
                                        </p:attrNameLst>
                                      </p:cBhvr>
                                      <p:to>
                                        <p:strVal val="visible"/>
                                      </p:to>
                                    </p:set>
                                  </p:childTnLst>
                                </p:cTn>
                              </p:par>
                            </p:childTnLst>
                          </p:cTn>
                        </p:par>
                        <p:par>
                          <p:cTn id="83" fill="hold">
                            <p:stCondLst>
                              <p:cond delay="25000"/>
                            </p:stCondLst>
                            <p:childTnLst>
                              <p:par>
                                <p:cTn id="84" presetID="1" presetClass="entr" presetSubtype="0" fill="hold" grpId="0" nodeType="afterEffect">
                                  <p:stCondLst>
                                    <p:cond delay="500"/>
                                  </p:stCondLst>
                                  <p:childTnLst>
                                    <p:set>
                                      <p:cBhvr>
                                        <p:cTn id="8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1" grpId="0"/>
      <p:bldP spid="27" grpId="0"/>
      <p:bldP spid="56" grpId="0"/>
      <p:bldP spid="57" grpId="0"/>
      <p:bldP spid="5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Dashboard</a:t>
            </a:r>
            <a:endParaRPr lang="en-US" dirty="0"/>
          </a:p>
        </p:txBody>
      </p:sp>
      <p:pic>
        <p:nvPicPr>
          <p:cNvPr id="21506" name="Picture 2" descr="\\Engineering-pc\shareing\Amir Saeed\HMI MC330\1.PNG"/>
          <p:cNvPicPr>
            <a:picLocks noChangeAspect="1" noChangeArrowheads="1"/>
          </p:cNvPicPr>
          <p:nvPr/>
        </p:nvPicPr>
        <p:blipFill>
          <a:blip r:embed="rId2"/>
          <a:srcRect/>
          <a:stretch>
            <a:fillRect/>
          </a:stretch>
        </p:blipFill>
        <p:spPr bwMode="auto">
          <a:xfrm>
            <a:off x="31313" y="1524000"/>
            <a:ext cx="9036487" cy="5105400"/>
          </a:xfrm>
          <a:prstGeom prst="rect">
            <a:avLst/>
          </a:prstGeom>
          <a:noFill/>
          <a:ln w="12700">
            <a:solidFill>
              <a:schemeClr val="tx1"/>
            </a:solidFill>
          </a:ln>
        </p:spPr>
      </p:pic>
      <p:sp>
        <p:nvSpPr>
          <p:cNvPr id="4" name="TextBox 3"/>
          <p:cNvSpPr txBox="1"/>
          <p:nvPr/>
        </p:nvSpPr>
        <p:spPr>
          <a:xfrm>
            <a:off x="-8260" y="990600"/>
            <a:ext cx="6028060" cy="369332"/>
          </a:xfrm>
          <a:prstGeom prst="rect">
            <a:avLst/>
          </a:prstGeom>
          <a:noFill/>
        </p:spPr>
        <p:txBody>
          <a:bodyPr wrap="none" rtlCol="0">
            <a:spAutoFit/>
          </a:bodyPr>
          <a:lstStyle/>
          <a:p>
            <a:r>
              <a:rPr lang="en-US" dirty="0" smtClean="0"/>
              <a:t>This Page will shows online real-time data on computer screen.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Logs / Reports</a:t>
            </a:r>
            <a:endParaRPr lang="en-US" dirty="0"/>
          </a:p>
        </p:txBody>
      </p:sp>
      <p:pic>
        <p:nvPicPr>
          <p:cNvPr id="23555" name="Picture 3" descr="\\Engineering-pc\shareing\Amir Saeed\HMI MC330\3.PNG"/>
          <p:cNvPicPr>
            <a:picLocks noChangeAspect="1" noChangeArrowheads="1"/>
          </p:cNvPicPr>
          <p:nvPr/>
        </p:nvPicPr>
        <p:blipFill>
          <a:blip r:embed="rId2"/>
          <a:srcRect/>
          <a:stretch>
            <a:fillRect/>
          </a:stretch>
        </p:blipFill>
        <p:spPr bwMode="auto">
          <a:xfrm>
            <a:off x="100919" y="1524000"/>
            <a:ext cx="8966881" cy="4724400"/>
          </a:xfrm>
          <a:prstGeom prst="rect">
            <a:avLst/>
          </a:prstGeom>
          <a:noFill/>
          <a:ln w="12700">
            <a:solidFill>
              <a:schemeClr val="tx1"/>
            </a:solidFill>
          </a:ln>
        </p:spPr>
      </p:pic>
      <p:sp>
        <p:nvSpPr>
          <p:cNvPr id="5" name="TextBox 4"/>
          <p:cNvSpPr txBox="1"/>
          <p:nvPr/>
        </p:nvSpPr>
        <p:spPr>
          <a:xfrm>
            <a:off x="0" y="914400"/>
            <a:ext cx="7394268" cy="369332"/>
          </a:xfrm>
          <a:prstGeom prst="rect">
            <a:avLst/>
          </a:prstGeom>
          <a:noFill/>
        </p:spPr>
        <p:txBody>
          <a:bodyPr wrap="none" rtlCol="0">
            <a:spAutoFit/>
          </a:bodyPr>
          <a:lstStyle/>
          <a:p>
            <a:r>
              <a:rPr lang="en-US" dirty="0" smtClean="0"/>
              <a:t>Complete data with date and required time interval is available on this page.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Trend</a:t>
            </a:r>
            <a:endParaRPr lang="en-US" dirty="0"/>
          </a:p>
        </p:txBody>
      </p:sp>
      <p:sp>
        <p:nvSpPr>
          <p:cNvPr id="5" name="TextBox 4"/>
          <p:cNvSpPr txBox="1"/>
          <p:nvPr/>
        </p:nvSpPr>
        <p:spPr>
          <a:xfrm>
            <a:off x="0" y="914400"/>
            <a:ext cx="7754302" cy="369332"/>
          </a:xfrm>
          <a:prstGeom prst="rect">
            <a:avLst/>
          </a:prstGeom>
          <a:noFill/>
        </p:spPr>
        <p:txBody>
          <a:bodyPr wrap="none" rtlCol="0">
            <a:spAutoFit/>
          </a:bodyPr>
          <a:lstStyle/>
          <a:p>
            <a:r>
              <a:rPr lang="en-US" dirty="0" smtClean="0"/>
              <a:t>This page will show each controller data in graphical view of selected parameters </a:t>
            </a:r>
            <a:endParaRPr lang="en-US" dirty="0"/>
          </a:p>
        </p:txBody>
      </p:sp>
      <p:pic>
        <p:nvPicPr>
          <p:cNvPr id="1026" name="Picture 2" descr="C:\Users\Aamir\Desktop\PH RMS\MAINS TRE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07" y="1283732"/>
            <a:ext cx="9113293" cy="5574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118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Reports by Email</a:t>
            </a:r>
            <a:endParaRPr lang="en-US" dirty="0"/>
          </a:p>
        </p:txBody>
      </p:sp>
      <p:pic>
        <p:nvPicPr>
          <p:cNvPr id="3" name="Picture 1" descr="\\ENGINEERING-PC\Sharing Folder2\Shahbaz\Rafhan Maiz HMI SCREEN\data email.PNG"/>
          <p:cNvPicPr>
            <a:picLocks noChangeAspect="1" noChangeArrowheads="1"/>
          </p:cNvPicPr>
          <p:nvPr/>
        </p:nvPicPr>
        <p:blipFill>
          <a:blip r:embed="rId2"/>
          <a:srcRect/>
          <a:stretch>
            <a:fillRect/>
          </a:stretch>
        </p:blipFill>
        <p:spPr bwMode="auto">
          <a:xfrm>
            <a:off x="-1" y="914401"/>
            <a:ext cx="9144001" cy="59436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3064</TotalTime>
  <Words>346</Words>
  <Application>Microsoft Office PowerPoint</Application>
  <PresentationFormat>On-screen Show (4:3)</PresentationFormat>
  <Paragraphs>46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 Monitoring Solution  </vt:lpstr>
      <vt:lpstr>Significance </vt:lpstr>
      <vt:lpstr>Greenhorn to Continual Improvement</vt:lpstr>
      <vt:lpstr>Key Stakeholders</vt:lpstr>
      <vt:lpstr>SYSTEM Architecture</vt:lpstr>
      <vt:lpstr>Dashboard</vt:lpstr>
      <vt:lpstr>Logs / Reports</vt:lpstr>
      <vt:lpstr>Trend</vt:lpstr>
      <vt:lpstr>Reports by Email</vt:lpstr>
      <vt:lpstr>Benefits &amp; Advantage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Amir Electrical</dc:creator>
  <cp:lastModifiedBy>Aamir</cp:lastModifiedBy>
  <cp:revision>431</cp:revision>
  <dcterms:created xsi:type="dcterms:W3CDTF">2006-08-16T00:00:00Z</dcterms:created>
  <dcterms:modified xsi:type="dcterms:W3CDTF">2019-05-03T07:25:16Z</dcterms:modified>
</cp:coreProperties>
</file>